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6"/>
  </p:notesMasterIdLst>
  <p:sldIdLst>
    <p:sldId id="256" r:id="rId2"/>
    <p:sldId id="257" r:id="rId3"/>
    <p:sldId id="260" r:id="rId4"/>
    <p:sldId id="258" r:id="rId5"/>
    <p:sldId id="263" r:id="rId6"/>
    <p:sldId id="262" r:id="rId7"/>
    <p:sldId id="259" r:id="rId8"/>
    <p:sldId id="269" r:id="rId9"/>
    <p:sldId id="266" r:id="rId10"/>
    <p:sldId id="265" r:id="rId11"/>
    <p:sldId id="264" r:id="rId12"/>
    <p:sldId id="271" r:id="rId13"/>
    <p:sldId id="268" r:id="rId14"/>
    <p:sldId id="276" r:id="rId15"/>
    <p:sldId id="277" r:id="rId16"/>
    <p:sldId id="267" r:id="rId17"/>
    <p:sldId id="270" r:id="rId18"/>
    <p:sldId id="275" r:id="rId19"/>
    <p:sldId id="274" r:id="rId20"/>
    <p:sldId id="278" r:id="rId21"/>
    <p:sldId id="273" r:id="rId22"/>
    <p:sldId id="279" r:id="rId23"/>
    <p:sldId id="28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FE565F-ADFF-4393-991F-15FB068179A4}" v="41" dt="2022-03-21T22:24:2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A9C2B-B8F5-42DA-8ACD-BFCC878FD461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1B7B5-94EE-416E-B3A9-502D620D304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347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5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238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8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11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67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9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87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37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2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64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6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2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76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34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67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555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C62240-ECD5-4179-8833-6AC3774E2733}" type="datetimeFigureOut">
              <a:rPr lang="sk-SK" smtClean="0"/>
              <a:t>31. 3. 2022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6BF1F3-1AAF-452C-AD67-C5ADBC9E5E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17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6DABB5-1FC3-4E21-AC84-4685B03C9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790B5-250E-45E6-A05D-C3D1D459B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158C4B-1BFE-4F6D-B2C1-0066FA11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4A8E3562-03A2-4AF3-89BB-B227ED326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3">
              <a:extLst>
                <a:ext uri="{FF2B5EF4-FFF2-40B4-BE49-F238E27FC236}">
                  <a16:creationId xmlns:a16="http://schemas.microsoft.com/office/drawing/2014/main" id="{BD9DF111-5BF8-4312-BECB-94BBCF29E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9EEB3A31-82B4-41D6-BEAB-3CC49BBCB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15">
              <a:extLst>
                <a:ext uri="{FF2B5EF4-FFF2-40B4-BE49-F238E27FC236}">
                  <a16:creationId xmlns:a16="http://schemas.microsoft.com/office/drawing/2014/main" id="{28C66B30-E9F1-40DD-A809-6A1282E23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24356F-59AA-4832-9E87-024C2948F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n-GB" dirty="0" err="1"/>
              <a:t>Stáž</a:t>
            </a:r>
            <a:r>
              <a:rPr lang="en-GB" dirty="0"/>
              <a:t> </a:t>
            </a:r>
            <a:r>
              <a:rPr lang="en-GB" dirty="0" err="1"/>
              <a:t>Taliansko</a:t>
            </a:r>
            <a:r>
              <a:rPr lang="en-GB" dirty="0"/>
              <a:t> 2022</a:t>
            </a:r>
            <a:endParaRPr lang="sk-S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C662F-043C-4B7E-B6D9-7BEFDA9E4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n-GB" dirty="0" err="1"/>
              <a:t>Agentúra</a:t>
            </a:r>
            <a:r>
              <a:rPr lang="en-GB" dirty="0"/>
              <a:t> Renaissance</a:t>
            </a:r>
            <a:endParaRPr lang="sk-SK" dirty="0"/>
          </a:p>
        </p:txBody>
      </p:sp>
      <p:cxnSp>
        <p:nvCxnSpPr>
          <p:cNvPr id="7" name="Straight Connector 17">
            <a:extLst>
              <a:ext uri="{FF2B5EF4-FFF2-40B4-BE49-F238E27FC236}">
                <a16:creationId xmlns:a16="http://schemas.microsoft.com/office/drawing/2014/main" id="{14319AF2-886A-4C5D-B34C-17FCB026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47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water, pool, outdoor&#10;&#10;Description automatically generated">
            <a:extLst>
              <a:ext uri="{FF2B5EF4-FFF2-40B4-BE49-F238E27FC236}">
                <a16:creationId xmlns:a16="http://schemas.microsoft.com/office/drawing/2014/main" id="{3B09601C-0970-4631-A782-B2B37C7B7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599703"/>
            <a:ext cx="11019453" cy="56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284B3-858E-4B2D-9632-25CB9AB6A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587462"/>
            <a:ext cx="10991461" cy="56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7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tree, outdoor, green&#10;&#10;Description automatically generated">
            <a:extLst>
              <a:ext uri="{FF2B5EF4-FFF2-40B4-BE49-F238E27FC236}">
                <a16:creationId xmlns:a16="http://schemas.microsoft.com/office/drawing/2014/main" id="{9CC9DA6F-6994-4586-BC8B-E7C15557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8" y="598657"/>
            <a:ext cx="10991461" cy="567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C668D-3FCA-47F4-8F3F-3B45BBD96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" y="587829"/>
            <a:ext cx="11000349" cy="566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2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F40-31CC-4F41-8B39-5DC3B518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Práca</a:t>
            </a:r>
            <a:r>
              <a:rPr lang="en-GB" dirty="0"/>
              <a:t> a </a:t>
            </a:r>
            <a:r>
              <a:rPr lang="en-GB" dirty="0" err="1"/>
              <a:t>ubytovanie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FF2AE3-DF7E-4EC7-B11F-5E34F2D8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1" y="2939130"/>
            <a:ext cx="9524595" cy="255454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Pracovná doba: 8 - 9 hodín denne</a:t>
            </a:r>
            <a:endParaRPr lang="en-GB" altLang="sk-SK" sz="2000" dirty="0"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ClrTx/>
              <a:buSzTx/>
              <a:buNone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Obsadzované pozície: Čašník, Čašník pri bufetových stoloch, Pomocný kuchár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Housekeeper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 marL="0" indent="0" defTabSz="914400">
              <a:buClrTx/>
              <a:buSzTx/>
              <a:buNone/>
            </a:pPr>
            <a:r>
              <a:rPr lang="en-GB" altLang="sk-SK" sz="2000" dirty="0">
                <a:latin typeface="+mn-lt"/>
                <a:cs typeface="Arial" panose="020B0604020202020204" pitchFamily="34" charset="0"/>
              </a:rPr>
              <a:t>Plat: 1000 €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netto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 /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mesiac</a:t>
            </a:r>
            <a:endParaRPr lang="en-GB" altLang="sk-SK" sz="2000" dirty="0"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ClrTx/>
              <a:buSzTx/>
              <a:buNone/>
            </a:pP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Oblečenie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: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Čašník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(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čierne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nohavice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čierne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tenisky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biela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košela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),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Kuchár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(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rondon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alebo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tričko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)</a:t>
            </a:r>
          </a:p>
          <a:p>
            <a:pPr marL="0" indent="0" defTabSz="914400">
              <a:buClrTx/>
              <a:buSzTx/>
              <a:buNone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Ubytovanie a strava sú zabezpečené a hradené hotelom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indent="0" defTabSz="914400">
              <a:buClrTx/>
              <a:buSzTx/>
              <a:buNone/>
            </a:pP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546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F40-31CC-4F41-8B39-5DC3B518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Harmonogram</a:t>
            </a:r>
            <a:endParaRPr lang="sk-S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0B06F-52D9-4413-B39E-09E32DA6E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Práca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FF2AE3-DF7E-4EC7-B11F-5E34F2D8F9D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295400" y="3313069"/>
            <a:ext cx="4480907" cy="2492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Čašník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: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Raňajky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/</a:t>
            </a: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obed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6:30 – 15:00</a:t>
            </a:r>
          </a:p>
          <a:p>
            <a:pPr lvl="1" defTabSz="914400">
              <a:buClrTx/>
              <a:buSzTx/>
            </a:pPr>
            <a:r>
              <a:rPr kumimoji="0" lang="en-GB" altLang="sk-SK" sz="16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Raňajky</a:t>
            </a:r>
            <a:r>
              <a:rPr kumimoji="0" lang="en-GB" altLang="sk-SK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kumimoji="0" lang="en-GB" altLang="sk-SK" sz="16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večera</a:t>
            </a:r>
            <a:r>
              <a:rPr kumimoji="0" lang="en-GB" altLang="sk-SK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: 6:30 – 11:00 a 18:30 – 22:30</a:t>
            </a:r>
          </a:p>
          <a:p>
            <a:pPr lvl="1" defTabSz="914400">
              <a:buClrTx/>
              <a:buSzTx/>
            </a:pPr>
            <a:r>
              <a:rPr lang="en-GB" altLang="sk-SK" sz="1600" dirty="0">
                <a:latin typeface="+mn-lt"/>
                <a:cs typeface="Arial" panose="020B0604020202020204" pitchFamily="34" charset="0"/>
              </a:rPr>
              <a:t>Obed/</a:t>
            </a: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večera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9:30 – 15:00 a 18:30 – 22:30</a:t>
            </a:r>
          </a:p>
          <a:p>
            <a:pPr marL="0" indent="0" defTabSz="914400">
              <a:buClrTx/>
              <a:buSzTx/>
              <a:buNone/>
            </a:pP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Kuchár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: </a:t>
            </a:r>
          </a:p>
          <a:p>
            <a:pPr lvl="1" defTabSz="914400">
              <a:buClrTx/>
              <a:buSzTx/>
            </a:pPr>
            <a:r>
              <a:rPr kumimoji="0" lang="en-GB" altLang="sk-SK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8:00 – 14:30 a 17:00 – 21:30</a:t>
            </a:r>
          </a:p>
          <a:p>
            <a:pPr marL="0" indent="0" defTabSz="914400">
              <a:buClrTx/>
              <a:buSzTx/>
              <a:buNone/>
            </a:pP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Recepcia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:</a:t>
            </a:r>
          </a:p>
          <a:p>
            <a:pPr lvl="1" defTabSz="914400">
              <a:buClrTx/>
              <a:buSzTx/>
            </a:pPr>
            <a:r>
              <a:rPr lang="en-GB" altLang="sk-SK" sz="1600" dirty="0">
                <a:latin typeface="+mn-lt"/>
                <a:cs typeface="Arial" panose="020B0604020202020204" pitchFamily="34" charset="0"/>
              </a:rPr>
              <a:t>7:00 – 15:00</a:t>
            </a:r>
          </a:p>
          <a:p>
            <a:pPr lvl="1" defTabSz="914400">
              <a:buClrTx/>
              <a:buSzTx/>
            </a:pPr>
            <a:r>
              <a:rPr kumimoji="0" lang="en-GB" altLang="sk-SK" sz="16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15:00 – 23:00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D46454-7B66-42EA-B728-16B9B320E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Strava</a:t>
            </a:r>
            <a:endParaRPr lang="sk-SK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A8F7EA5-5F1D-4CB6-8425-74B70A569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670" y="3313069"/>
            <a:ext cx="3914854" cy="2492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2pPr>
            <a:lvl3pPr marL="1200150" indent="-2857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3pPr>
            <a:lvl4pPr marL="15430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4pPr>
            <a:lvl5pPr marL="2000250" indent="-17145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ClrTx/>
              <a:buSzTx/>
              <a:buFontTx/>
              <a:buNone/>
            </a:pP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Raňajky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Zamestnanci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pred 7:30 </a:t>
            </a: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alebo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 po 9:30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Klienti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7:30 – 9:30</a:t>
            </a:r>
          </a:p>
          <a:p>
            <a:pPr marL="0" indent="0" defTabSz="914400">
              <a:buClrTx/>
              <a:buSzTx/>
              <a:buFont typeface="Arial"/>
              <a:buNone/>
            </a:pPr>
            <a:r>
              <a:rPr lang="en-GB" altLang="sk-SK" sz="2000" dirty="0">
                <a:latin typeface="+mn-lt"/>
                <a:cs typeface="Arial" panose="020B0604020202020204" pitchFamily="34" charset="0"/>
              </a:rPr>
              <a:t>Obed: 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Zamestnanci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11:30 – 12:30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Klienti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12:30 – 14:30</a:t>
            </a:r>
          </a:p>
          <a:p>
            <a:pPr marL="0" indent="0" defTabSz="914400">
              <a:buClrTx/>
              <a:buSzTx/>
              <a:buFont typeface="Arial"/>
              <a:buNone/>
            </a:pP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Večera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: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Zamestnanci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18:30 – 19:00</a:t>
            </a:r>
          </a:p>
          <a:p>
            <a:pPr lvl="1" defTabSz="914400">
              <a:buClrTx/>
              <a:buSzTx/>
            </a:pPr>
            <a:r>
              <a:rPr lang="en-GB" altLang="sk-SK" sz="1600" dirty="0" err="1">
                <a:latin typeface="+mn-lt"/>
                <a:cs typeface="Arial" panose="020B0604020202020204" pitchFamily="34" charset="0"/>
              </a:rPr>
              <a:t>Klienti</a:t>
            </a:r>
            <a:r>
              <a:rPr lang="en-GB" altLang="sk-SK" sz="1600" dirty="0">
                <a:latin typeface="+mn-lt"/>
                <a:cs typeface="Arial" panose="020B0604020202020204" pitchFamily="34" charset="0"/>
              </a:rPr>
              <a:t>: 19:30 – 21:00</a:t>
            </a:r>
          </a:p>
        </p:txBody>
      </p:sp>
    </p:spTree>
    <p:extLst>
      <p:ext uri="{BB962C8B-B14F-4D97-AF65-F5344CB8AC3E}">
        <p14:creationId xmlns:p14="http://schemas.microsoft.com/office/powerpoint/2010/main" val="211594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athroom with a toilet and sink&#10;&#10;Description automatically generated with medium confidence">
            <a:extLst>
              <a:ext uri="{FF2B5EF4-FFF2-40B4-BE49-F238E27FC236}">
                <a16:creationId xmlns:a16="http://schemas.microsoft.com/office/drawing/2014/main" id="{260BD1B1-7E20-4023-B1DA-6DF2B42EC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94" y="613325"/>
            <a:ext cx="4843214" cy="5631350"/>
          </a:xfrm>
          <a:prstGeom prst="rect">
            <a:avLst/>
          </a:prstGeom>
        </p:spPr>
      </p:pic>
      <p:pic>
        <p:nvPicPr>
          <p:cNvPr id="12" name="Picture 11" descr="A picture containing wall, indoor, floor, room&#10;&#10;Description automatically generated">
            <a:extLst>
              <a:ext uri="{FF2B5EF4-FFF2-40B4-BE49-F238E27FC236}">
                <a16:creationId xmlns:a16="http://schemas.microsoft.com/office/drawing/2014/main" id="{B8F35FA3-F9CE-4EA5-9629-EFAA94A79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08" y="613325"/>
            <a:ext cx="6118397" cy="563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7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tree, house&#10;&#10;Description automatically generated">
            <a:extLst>
              <a:ext uri="{FF2B5EF4-FFF2-40B4-BE49-F238E27FC236}">
                <a16:creationId xmlns:a16="http://schemas.microsoft.com/office/drawing/2014/main" id="{F5A4383F-9D62-486A-A405-94942A3E7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0" y="580392"/>
            <a:ext cx="10991460" cy="56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2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F40-31CC-4F41-8B39-5DC3B518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Okolie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FF2AE3-DF7E-4EC7-B11F-5E34F2D8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879231"/>
            <a:ext cx="7261988" cy="16927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Sibari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: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historické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centrum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k-SK" sz="2000" dirty="0">
                <a:latin typeface="+mn-lt"/>
                <a:cs typeface="Arial" panose="020B0604020202020204" pitchFamily="34" charset="0"/>
              </a:rPr>
              <a:t>Marina di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Sibari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: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obchody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lekárne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potraviny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bary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kaviarne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reštaurácie</a:t>
            </a:r>
            <a:endParaRPr lang="en-GB" altLang="sk-SK" sz="20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Bari: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historické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centrum,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prístav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nočný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život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Polignano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 a Mare: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historické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 centrum, </a:t>
            </a:r>
            <a:r>
              <a:rPr lang="en-GB" altLang="sk-SK" sz="2000" dirty="0" err="1">
                <a:latin typeface="+mn-lt"/>
                <a:cs typeface="Arial" panose="020B0604020202020204" pitchFamily="34" charset="0"/>
              </a:rPr>
              <a:t>pláž</a:t>
            </a:r>
            <a:endParaRPr lang="en-GB" altLang="sk-SK" sz="2000" dirty="0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Taranto: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historické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centrum,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pláž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22422-933A-4CEE-B362-2EBE6FB14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587829"/>
            <a:ext cx="11000791" cy="568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4BF40-31CC-4F41-8B39-5DC3B518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Základné</a:t>
            </a:r>
            <a:r>
              <a:rPr lang="en-GB" dirty="0"/>
              <a:t> </a:t>
            </a:r>
            <a:r>
              <a:rPr lang="en-GB" dirty="0" err="1"/>
              <a:t>informácie</a:t>
            </a:r>
            <a:endParaRPr lang="sk-S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FF2AE3-DF7E-4EC7-B11F-5E34F2D8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5402" y="2918290"/>
            <a:ext cx="6437211" cy="19389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Miesto: 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J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užné pobrežie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Talianska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– regi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ó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n </a:t>
            </a:r>
            <a:r>
              <a:rPr lang="en-GB" altLang="sk-SK" sz="2000" dirty="0">
                <a:latin typeface="+mn-lt"/>
                <a:cs typeface="Arial" panose="020B0604020202020204" pitchFamily="34" charset="0"/>
              </a:rPr>
              <a:t>K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al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á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bria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sk-SK" sz="2000" dirty="0">
                <a:latin typeface="+mn-lt"/>
                <a:cs typeface="Arial" panose="020B0604020202020204" pitchFamily="34" charset="0"/>
              </a:rPr>
              <a:t>Hotel: 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4* rezort Minerva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Termín: Leto 2022 (15.6.2022 – 15.9.2022)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Poistenie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: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zabezpečené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ale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nehradené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Doprav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a: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vlastná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alebo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zabezpečíme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, ale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nehradená</a:t>
            </a:r>
            <a:endParaRPr kumimoji="0" lang="en-GB" altLang="sk-SK" sz="2000" b="0" i="0" u="none" strike="noStrike" cap="none" normalizeH="0" baseline="0" dirty="0">
              <a:ln>
                <a:noFill/>
              </a:ln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prípade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záujmu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hotel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vystaví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en-GB" altLang="sk-SK" sz="2000" b="0" i="0" u="none" strike="noStrike" cap="none" normalizeH="0" baseline="0" dirty="0" err="1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potvrdenie</a:t>
            </a:r>
            <a:r>
              <a:rPr kumimoji="0" lang="en-GB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 </a:t>
            </a:r>
            <a:r>
              <a:rPr kumimoji="0" lang="sk-SK" altLang="sk-SK" sz="2000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o absolvovaní praxe</a:t>
            </a:r>
            <a:endParaRPr kumimoji="0" lang="sk-SK" altLang="sk-SK" sz="2000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637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roof, resort&#10;&#10;Description automatically generated">
            <a:extLst>
              <a:ext uri="{FF2B5EF4-FFF2-40B4-BE49-F238E27FC236}">
                <a16:creationId xmlns:a16="http://schemas.microsoft.com/office/drawing/2014/main" id="{3775BFBF-3248-4D7F-ADC3-C89D8D7BE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606489"/>
            <a:ext cx="10982131" cy="56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5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ty next to the water&#10;&#10;Description automatically generated with low confidence">
            <a:extLst>
              <a:ext uri="{FF2B5EF4-FFF2-40B4-BE49-F238E27FC236}">
                <a16:creationId xmlns:a16="http://schemas.microsoft.com/office/drawing/2014/main" id="{1246A12B-6C40-4056-AA77-74ADE0567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06" y="595351"/>
            <a:ext cx="10997968" cy="565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76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, water, sky, outdoor&#10;&#10;Description automatically generated">
            <a:extLst>
              <a:ext uri="{FF2B5EF4-FFF2-40B4-BE49-F238E27FC236}">
                <a16:creationId xmlns:a16="http://schemas.microsoft.com/office/drawing/2014/main" id="{80310E9A-70DF-4EAD-9FA8-0484F6E4B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" y="578840"/>
            <a:ext cx="10981189" cy="56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4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water, boat, outdoor&#10;&#10;Description automatically generated">
            <a:extLst>
              <a:ext uri="{FF2B5EF4-FFF2-40B4-BE49-F238E27FC236}">
                <a16:creationId xmlns:a16="http://schemas.microsoft.com/office/drawing/2014/main" id="{87A941F7-347C-4F59-8BC7-FAEDB43A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606491"/>
            <a:ext cx="11000792" cy="56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932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on a dock by a body of water&#10;&#10;Description automatically generated with low confidence">
            <a:extLst>
              <a:ext uri="{FF2B5EF4-FFF2-40B4-BE49-F238E27FC236}">
                <a16:creationId xmlns:a16="http://schemas.microsoft.com/office/drawing/2014/main" id="{5628200A-351F-4DD2-AA16-9971158F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60" y="578498"/>
            <a:ext cx="10991460" cy="56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C81BCA-0E5A-4ACB-BA80-82C3CCC29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82" y="578499"/>
            <a:ext cx="11031929" cy="569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26CD304D-67B5-4700-BCF4-D27FF7982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6386" y="-2071397"/>
            <a:ext cx="5663680" cy="1098213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C154909-EE62-4DD5-B0B0-80B96FA3576B}"/>
              </a:ext>
            </a:extLst>
          </p:cNvPr>
          <p:cNvSpPr/>
          <p:nvPr/>
        </p:nvSpPr>
        <p:spPr>
          <a:xfrm>
            <a:off x="5617029" y="2481943"/>
            <a:ext cx="478971" cy="56916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8220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95D0DB69-7B04-41C5-AA71-25512192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7" y="576743"/>
            <a:ext cx="11028727" cy="57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7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flower&#10;&#10;Description automatically generated">
            <a:extLst>
              <a:ext uri="{FF2B5EF4-FFF2-40B4-BE49-F238E27FC236}">
                <a16:creationId xmlns:a16="http://schemas.microsoft.com/office/drawing/2014/main" id="{BA55C17D-5B98-4040-B9EE-67C30244F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9" y="569167"/>
            <a:ext cx="11029384" cy="56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8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plant, garden&#10;&#10;Description automatically generated">
            <a:extLst>
              <a:ext uri="{FF2B5EF4-FFF2-40B4-BE49-F238E27FC236}">
                <a16:creationId xmlns:a16="http://schemas.microsoft.com/office/drawing/2014/main" id="{82656F67-94FA-4565-9B4A-B02BAA016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597158"/>
            <a:ext cx="11010121" cy="567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ceiling, several&#10;&#10;Description automatically generated">
            <a:extLst>
              <a:ext uri="{FF2B5EF4-FFF2-40B4-BE49-F238E27FC236}">
                <a16:creationId xmlns:a16="http://schemas.microsoft.com/office/drawing/2014/main" id="{6B957BE5-DFB5-4F01-AE13-D0478261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604868"/>
            <a:ext cx="11000791" cy="565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2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wimming pool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3F913EFF-55D9-41DD-8A71-5643A2F2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598326"/>
            <a:ext cx="11000791" cy="56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58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272</TotalTime>
  <Words>251</Words>
  <Application>Microsoft Office PowerPoint</Application>
  <PresentationFormat>Širokouhlá</PresentationFormat>
  <Paragraphs>43</Paragraphs>
  <Slides>24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Arial</vt:lpstr>
      <vt:lpstr>Calibri</vt:lpstr>
      <vt:lpstr>Garamond</vt:lpstr>
      <vt:lpstr>Organic</vt:lpstr>
      <vt:lpstr>Stáž Taliansko 2022</vt:lpstr>
      <vt:lpstr>Základné informácie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Práca a ubytovanie</vt:lpstr>
      <vt:lpstr>Harmonogram</vt:lpstr>
      <vt:lpstr>Prezentácia programu PowerPoint</vt:lpstr>
      <vt:lpstr>Prezentácia programu PowerPoint</vt:lpstr>
      <vt:lpstr>Okolie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Agentura</dc:title>
  <dc:creator>LUKOVIC Daniel</dc:creator>
  <cp:lastModifiedBy>Jozef Lipták</cp:lastModifiedBy>
  <cp:revision>2</cp:revision>
  <dcterms:created xsi:type="dcterms:W3CDTF">2022-03-21T11:42:14Z</dcterms:created>
  <dcterms:modified xsi:type="dcterms:W3CDTF">2022-03-31T18:45:23Z</dcterms:modified>
</cp:coreProperties>
</file>